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2" r:id="rId7"/>
    <p:sldId id="260" r:id="rId8"/>
    <p:sldId id="266" r:id="rId9"/>
    <p:sldId id="265" r:id="rId10"/>
    <p:sldId id="264" r:id="rId11"/>
    <p:sldId id="263" r:id="rId12"/>
    <p:sldId id="267" r:id="rId13"/>
    <p:sldId id="276" r:id="rId14"/>
    <p:sldId id="271" r:id="rId15"/>
    <p:sldId id="270" r:id="rId16"/>
    <p:sldId id="269" r:id="rId17"/>
    <p:sldId id="268" r:id="rId18"/>
    <p:sldId id="274" r:id="rId19"/>
    <p:sldId id="272" r:id="rId20"/>
    <p:sldId id="273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4"/>
    <p:restoredTop sz="94616"/>
  </p:normalViewPr>
  <p:slideViewPr>
    <p:cSldViewPr>
      <p:cViewPr varScale="1">
        <p:scale>
          <a:sx n="134" d="100"/>
          <a:sy n="134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C3CB0EA7-1265-F54C-B9C2-95FA63392419}"/>
              </a:ext>
            </a:extLst>
          </p:cNvPr>
          <p:cNvSpPr txBox="1">
            <a:spLocks/>
          </p:cNvSpPr>
          <p:nvPr userDrawn="1"/>
        </p:nvSpPr>
        <p:spPr>
          <a:xfrm>
            <a:off x="684213" y="1700213"/>
            <a:ext cx="7775575" cy="4752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>
                <a:latin typeface="+mn-lt"/>
                <a:cs typeface="+mn-cs"/>
              </a:rPr>
              <a:t>Formatvorlage des Untertitelmasters durch Klicken bearbeiten</a:t>
            </a:r>
            <a:endParaRPr lang="de-CH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259228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986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04037C-A972-4E49-9076-CF518AE6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029E6F-2F14-9F42-B1DE-6133301DE159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D05BA7-9D25-B646-9F61-9A3223A6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FEE3D0-C5FC-C54A-8CCD-68F22E4B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1F2F55-4352-2D40-9093-E89EA9D06E9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771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CB4C4-CE49-4E47-8956-ECDBEAF3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96D9FE-A268-544F-AD39-4C08F9840D43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E7C444-E3F7-A24A-9B19-E705D7FD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0D7D9B-EBC6-4F43-88F3-86E74F0C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A51736-BF58-AE4F-B781-E0C46C99D83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8264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e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4pPr marL="1828800" indent="-457200">
              <a:buFont typeface="+mj-lt"/>
              <a:buAutoNum type="arabicPeriod"/>
              <a:defRPr/>
            </a:lvl4pPr>
          </a:lstStyle>
          <a:p>
            <a:pPr lvl="0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2"/>
          <p:cNvSpPr>
            <a:spLocks noGrp="1"/>
          </p:cNvSpPr>
          <p:nvPr>
            <p:ph idx="10"/>
          </p:nvPr>
        </p:nvSpPr>
        <p:spPr>
          <a:xfrm>
            <a:off x="1475656" y="1752600"/>
            <a:ext cx="7363544" cy="49251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BD2412-E410-1F49-8F03-1D68E5D8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88E0B3-1BC2-0A45-9CE9-A1233C815D14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BF7400-78DF-4245-97B4-C2BAB1E0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A2A20D-7E9B-C24F-82FA-525C3B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AAC55C-44FD-9B46-830D-EEFC94F8F4D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739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925144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096344" cy="864096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0"/>
          </p:nvPr>
        </p:nvSpPr>
        <p:spPr>
          <a:xfrm>
            <a:off x="5580112" y="2636912"/>
            <a:ext cx="3096344" cy="38884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954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D2EE563-907D-664A-B173-4562464A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F394EE-B1E6-5A49-8A66-B63E7A738BB0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26C52C-EE3E-8E45-ADE7-7D7EA7F3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64A92D-FB24-774C-B938-C89C35C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C37CCC0-3479-BB44-99DC-17514FA5743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503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13A7A2-5C48-E24B-85E8-6AF3050A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A18A7-C42E-2245-9ECB-6E9A5669E285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3E7D9-1EAA-A84C-8AFE-85EBFA2B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F0E467-A851-4F43-9AF7-1EA1B8AB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CDCEBBE-1112-1E41-A6F3-AF0907CA4AF3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375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A1FA0C-15C6-F540-ABEE-4E169EF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44231F-5E4D-CE48-8933-996FC31A19F2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B209-08E4-0E44-95E3-C445893A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4C01D-DDF7-9341-878C-30966830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B3DA410-D8D2-3B4A-B786-031B9EE4222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596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A5342E-EC5C-1A45-81EE-2A88A0FC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0D6085-7BFA-AF4E-A1BA-3F2AC08F23AC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440863-646F-2845-813D-3438C3B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8FE06E-7E4D-DA45-8300-E9788C79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ECFCB4-DAE7-BB4D-9C6D-99C5375289F3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357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86FB08-DE89-EC4F-AC24-A12FA468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E3B4D3-45CB-C04D-85F5-F8353F91157D}" type="datetimeFigureOut">
              <a:rPr lang="de-CH"/>
              <a:pPr>
                <a:defRPr/>
              </a:pPr>
              <a:t>16.08.18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3CBC69-E818-4344-B0EE-F27DEE3A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4D1F25-D555-A14F-8C11-3B87ADEE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7F78493-C817-104E-8A81-3D2AA5A4BF6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9019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32C9A610-8721-9149-BF84-8B256E90FA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042061EA-2812-5642-B20F-FFC61E207B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92" r:id="rId3"/>
    <p:sldLayoutId id="2147483690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4">
            <a:extLst>
              <a:ext uri="{FF2B5EF4-FFF2-40B4-BE49-F238E27FC236}">
                <a16:creationId xmlns:a16="http://schemas.microsoft.com/office/drawing/2014/main" id="{09545EC8-024D-A647-867B-9D81E9B2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2050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/>
              <a:t>Reise durch die Zeit</a:t>
            </a:r>
            <a:endParaRPr lang="de-CH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4">
            <a:extLst>
              <a:ext uri="{FF2B5EF4-FFF2-40B4-BE49-F238E27FC236}">
                <a16:creationId xmlns:a16="http://schemas.microsoft.com/office/drawing/2014/main" id="{8B7705FE-537A-D947-8498-AC83819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Die Griechen</a:t>
            </a:r>
            <a:br>
              <a:rPr lang="de-DE" altLang="de-DE" dirty="0"/>
            </a:br>
            <a:r>
              <a:rPr lang="de-DE" altLang="de-DE" sz="2800" dirty="0"/>
              <a:t>ca. 500 </a:t>
            </a:r>
            <a:r>
              <a:rPr lang="de-DE" altLang="de-DE" sz="2800" dirty="0" err="1"/>
              <a:t>v.Chr</a:t>
            </a:r>
            <a:endParaRPr lang="de-CH" altLang="de-DE" dirty="0"/>
          </a:p>
        </p:txBody>
      </p:sp>
      <p:pic>
        <p:nvPicPr>
          <p:cNvPr id="20483" name="Inhaltsplatzhalter 13" descr="universum.jpg">
            <a:extLst>
              <a:ext uri="{FF2B5EF4-FFF2-40B4-BE49-F238E27FC236}">
                <a16:creationId xmlns:a16="http://schemas.microsoft.com/office/drawing/2014/main" id="{8CF622A1-3822-6F41-B4FF-E3A65660AD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2209800"/>
            <a:ext cx="4937125" cy="3705225"/>
          </a:xfrm>
        </p:spPr>
      </p:pic>
      <p:sp>
        <p:nvSpPr>
          <p:cNvPr id="20484" name="Inhaltsplatzhalter 10">
            <a:extLst>
              <a:ext uri="{FF2B5EF4-FFF2-40B4-BE49-F238E27FC236}">
                <a16:creationId xmlns:a16="http://schemas.microsoft.com/office/drawing/2014/main" id="{365874E3-31CB-4B4E-B3B4-66FBB0ED3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/>
          <a:lstStyle/>
          <a:p>
            <a:pPr eaLnBrk="1" hangingPunct="1"/>
            <a:r>
              <a:rPr lang="de-DE" altLang="de-DE" dirty="0"/>
              <a:t>Vor 2 500 Jahren</a:t>
            </a:r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</p:txBody>
      </p:sp>
      <p:sp>
        <p:nvSpPr>
          <p:cNvPr id="20485" name="Inhaltsplatzhalter 14">
            <a:extLst>
              <a:ext uri="{FF2B5EF4-FFF2-40B4-BE49-F238E27FC236}">
                <a16:creationId xmlns:a16="http://schemas.microsoft.com/office/drawing/2014/main" id="{B5B6C768-55FA-1B44-AB09-94FD58144E3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 dirty="0"/>
              <a:t>Die Griechen bauen in Athen die grosse Akropolis, eine Tempelanlage zur Ehrung ihrer Götter.</a:t>
            </a:r>
          </a:p>
          <a:p>
            <a:pPr eaLnBrk="1" hangingPunct="1"/>
            <a:r>
              <a:rPr lang="de-DE" altLang="de-DE" dirty="0"/>
              <a:t>Die Griechen haben einen </a:t>
            </a:r>
            <a:r>
              <a:rPr lang="de-DE" altLang="de-DE" dirty="0" err="1"/>
              <a:t>grossen</a:t>
            </a:r>
            <a:r>
              <a:rPr lang="de-DE" altLang="de-DE" dirty="0"/>
              <a:t> Beitrag zur Entstehung der </a:t>
            </a:r>
            <a:r>
              <a:rPr lang="de-DE" altLang="de-DE" dirty="0" err="1"/>
              <a:t>mdernen</a:t>
            </a:r>
            <a:r>
              <a:rPr lang="de-DE" altLang="de-DE" dirty="0"/>
              <a:t> Zivilisation geleistet.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>
            <a:extLst>
              <a:ext uri="{FF2B5EF4-FFF2-40B4-BE49-F238E27FC236}">
                <a16:creationId xmlns:a16="http://schemas.microsoft.com/office/drawing/2014/main" id="{43A4C70D-C7B3-8E4D-9977-9EE542A0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Die Römer</a:t>
            </a:r>
            <a:br>
              <a:rPr lang="de-DE" altLang="de-DE" dirty="0"/>
            </a:br>
            <a:r>
              <a:rPr lang="de-DE" altLang="de-DE" sz="2800" dirty="0"/>
              <a:t>um das Jahr 0</a:t>
            </a:r>
            <a:endParaRPr lang="de-CH" altLang="de-DE" dirty="0"/>
          </a:p>
        </p:txBody>
      </p:sp>
      <p:pic>
        <p:nvPicPr>
          <p:cNvPr id="21507" name="Inhaltsplatzhalter 13" descr="universum.jpg">
            <a:extLst>
              <a:ext uri="{FF2B5EF4-FFF2-40B4-BE49-F238E27FC236}">
                <a16:creationId xmlns:a16="http://schemas.microsoft.com/office/drawing/2014/main" id="{63D26F02-3671-0741-86E2-F3E454288F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2209800"/>
            <a:ext cx="4937125" cy="37052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BB6E9DA-2B2B-4140-93D6-8019D643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ca. 2000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1509" name="Inhaltsplatzhalter 14">
            <a:extLst>
              <a:ext uri="{FF2B5EF4-FFF2-40B4-BE49-F238E27FC236}">
                <a16:creationId xmlns:a16="http://schemas.microsoft.com/office/drawing/2014/main" id="{01E9DD71-DC95-AF47-B194-46D65851E0C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/>
              <a:t>Die Römer bauen das noch heute erhaltene Kolosseum in Rom.</a:t>
            </a:r>
          </a:p>
          <a:p>
            <a:pPr eaLnBrk="1" hangingPunct="1"/>
            <a:r>
              <a:rPr lang="de-DE" altLang="de-DE"/>
              <a:t>Die Römer waren ausgezeichnete Architekten. Noch heute finden wir relativ gut erhaltene Römerstrassen. </a:t>
            </a:r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5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>
            <a:extLst>
              <a:ext uri="{FF2B5EF4-FFF2-40B4-BE49-F238E27FC236}">
                <a16:creationId xmlns:a16="http://schemas.microsoft.com/office/drawing/2014/main" id="{2A20DE39-7AFB-354B-9391-11FC1F32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Jesus von </a:t>
            </a:r>
            <a:r>
              <a:rPr lang="de-DE" altLang="de-DE" dirty="0" err="1"/>
              <a:t>Nazaret</a:t>
            </a:r>
            <a:br>
              <a:rPr lang="de-DE" altLang="de-DE" dirty="0"/>
            </a:br>
            <a:r>
              <a:rPr lang="de-DE" altLang="de-DE" sz="3200" dirty="0"/>
              <a:t>Jahr 0</a:t>
            </a:r>
            <a:endParaRPr lang="de-CH" altLang="de-DE" dirty="0"/>
          </a:p>
        </p:txBody>
      </p:sp>
      <p:pic>
        <p:nvPicPr>
          <p:cNvPr id="22531" name="Inhaltsplatzhalter 13" descr="universum.jpg">
            <a:extLst>
              <a:ext uri="{FF2B5EF4-FFF2-40B4-BE49-F238E27FC236}">
                <a16:creationId xmlns:a16="http://schemas.microsoft.com/office/drawing/2014/main" id="{51B57EA1-FBE6-B24C-97FD-0618D56AA0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2209800"/>
            <a:ext cx="2797175" cy="37052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E958876-4EBC-3146-BD77-BB139B9B0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7201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2018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18662923-AC61-0D44-9167-53311E513D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348880"/>
            <a:ext cx="3095625" cy="417574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Jesus ruft ein neuer Glaube ins Leben: Das Christentum.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Im nachhinein wurde das Jahr 0 unserer Zeitrechnung auf den Zeitpunkt seiner Geburt gelegt.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Alles was vor Jesus passiert ist, wird mit „vor Christus“ (v.Chr.) und alles danach „nach Christus“ bezeichnet. Für „nach Christus“ schreiben wir nichts hinter das Datum.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>
            <a:extLst>
              <a:ext uri="{FF2B5EF4-FFF2-40B4-BE49-F238E27FC236}">
                <a16:creationId xmlns:a16="http://schemas.microsoft.com/office/drawing/2014/main" id="{2A20DE39-7AFB-354B-9391-11FC1F32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Mohamed</a:t>
            </a:r>
            <a:endParaRPr lang="de-CH" alt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E958876-4EBC-3146-BD77-BB139B9B0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Um 600 </a:t>
            </a:r>
            <a:r>
              <a:rPr lang="de-CH" dirty="0" err="1"/>
              <a:t>n.Chr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18662923-AC61-0D44-9167-53311E513D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348880"/>
            <a:ext cx="3095625" cy="4175745"/>
          </a:xfrm>
        </p:spPr>
        <p:txBody>
          <a:bodyPr rtlCol="0">
            <a:normAutofit lnSpcReduction="10000"/>
          </a:bodyPr>
          <a:lstStyle/>
          <a:p>
            <a:r>
              <a:rPr lang="de-DE" dirty="0"/>
              <a:t>Mohamed ist der Religionsgründer des Islams. </a:t>
            </a:r>
          </a:p>
          <a:p>
            <a:r>
              <a:rPr lang="de-DE" dirty="0"/>
              <a:t>Er gilt im Islam als Prophet und Gesandter Gottes.</a:t>
            </a:r>
          </a:p>
          <a:p>
            <a:endParaRPr lang="de-DE" dirty="0"/>
          </a:p>
          <a:p>
            <a:r>
              <a:rPr lang="de-DE" dirty="0"/>
              <a:t>Er ist zwischen 570 und 573 in Mekka geboren und 632 in Medina gestorben.</a:t>
            </a:r>
          </a:p>
          <a:p>
            <a:endParaRPr lang="de-DE" dirty="0"/>
          </a:p>
        </p:txBody>
      </p:sp>
      <p:pic>
        <p:nvPicPr>
          <p:cNvPr id="51202" name="Picture 2" descr="https://upload.wikimedia.org/wikipedia/commons/7/73/Al-Masjid_AL-Nabawi_Door.jpg">
            <a:extLst>
              <a:ext uri="{FF2B5EF4-FFF2-40B4-BE49-F238E27FC236}">
                <a16:creationId xmlns:a16="http://schemas.microsoft.com/office/drawing/2014/main" id="{4348EC8F-56D6-634B-9785-7281641E76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55" y="2060848"/>
            <a:ext cx="498805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4">
            <a:extLst>
              <a:ext uri="{FF2B5EF4-FFF2-40B4-BE49-F238E27FC236}">
                <a16:creationId xmlns:a16="http://schemas.microsoft.com/office/drawing/2014/main" id="{73F6597A-9524-354B-A94F-FD7DEEA1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Das Mittelalter</a:t>
            </a:r>
            <a:endParaRPr lang="de-CH" altLang="de-DE"/>
          </a:p>
        </p:txBody>
      </p:sp>
      <p:pic>
        <p:nvPicPr>
          <p:cNvPr id="23555" name="Inhaltsplatzhalter 13" descr="universum.jpg">
            <a:extLst>
              <a:ext uri="{FF2B5EF4-FFF2-40B4-BE49-F238E27FC236}">
                <a16:creationId xmlns:a16="http://schemas.microsoft.com/office/drawing/2014/main" id="{34E28A30-CCAD-EF45-86FF-11AA5DAE0B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238" y="2209800"/>
            <a:ext cx="4632325" cy="37052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0A83A23-BF59-6B4B-BEDD-AF9B826E7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ca. 500 – 1500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88EE1B85-3239-1446-92FB-B66CDB0B57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Nach dem Untergang des Römischen Reiches um ca. 500  Jahren beginnt das Mittelalter.</a:t>
            </a:r>
            <a:br>
              <a:rPr lang="de-DE" dirty="0"/>
            </a:br>
            <a:r>
              <a:rPr lang="de-DE" dirty="0"/>
              <a:t>Es wird in drei Epochen geteilt:</a:t>
            </a:r>
            <a:br>
              <a:rPr lang="de-DE" dirty="0"/>
            </a:b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Frühmittelalter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Hochmittelalter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Spätmittelalter</a:t>
            </a:r>
            <a:br>
              <a:rPr lang="de-DE" dirty="0"/>
            </a:b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Die Zeit der Ritter und Burgen war das Hochmittelalter.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4">
            <a:extLst>
              <a:ext uri="{FF2B5EF4-FFF2-40B4-BE49-F238E27FC236}">
                <a16:creationId xmlns:a16="http://schemas.microsoft.com/office/drawing/2014/main" id="{7E744D96-3C5D-FC4A-99B3-C089E08D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Kolumbus</a:t>
            </a:r>
            <a:br>
              <a:rPr lang="de-DE" altLang="de-DE" dirty="0"/>
            </a:br>
            <a:r>
              <a:rPr lang="de-DE" altLang="de-DE" sz="2800" dirty="0"/>
              <a:t>1492: Entdeckung Amerikas</a:t>
            </a:r>
            <a:endParaRPr lang="de-CH" altLang="de-DE" dirty="0"/>
          </a:p>
        </p:txBody>
      </p:sp>
      <p:pic>
        <p:nvPicPr>
          <p:cNvPr id="24579" name="Inhaltsplatzhalter 13" descr="universum.jpg">
            <a:extLst>
              <a:ext uri="{FF2B5EF4-FFF2-40B4-BE49-F238E27FC236}">
                <a16:creationId xmlns:a16="http://schemas.microsoft.com/office/drawing/2014/main" id="{96FFB52C-D2E4-AE4A-AF06-6C81559CC6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6488" y="2209800"/>
            <a:ext cx="3679825" cy="37052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301E235-21E2-DF4D-A19C-816B6844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526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4581" name="Inhaltsplatzhalter 14">
            <a:extLst>
              <a:ext uri="{FF2B5EF4-FFF2-40B4-BE49-F238E27FC236}">
                <a16:creationId xmlns:a16="http://schemas.microsoft.com/office/drawing/2014/main" id="{A55EA9FE-42C7-E044-9D27-0A4219E9CC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 dirty="0"/>
              <a:t>Christoph Kolumbus entdeckt  1492 den amerikanischen Kontinent.</a:t>
            </a:r>
          </a:p>
          <a:p>
            <a:pPr eaLnBrk="1" hangingPunct="1"/>
            <a:r>
              <a:rPr lang="de-DE" altLang="de-DE" dirty="0"/>
              <a:t>Die Besiedlung der ganzen Welt durch die Europäer beginnt.</a:t>
            </a:r>
          </a:p>
          <a:p>
            <a:pPr eaLnBrk="1" hangingPunct="1"/>
            <a:r>
              <a:rPr lang="de-DE" altLang="de-DE" dirty="0"/>
              <a:t>Das Mittelalter ist abgeschlossen. 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45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>
            <a:extLst>
              <a:ext uri="{FF2B5EF4-FFF2-40B4-BE49-F238E27FC236}">
                <a16:creationId xmlns:a16="http://schemas.microsoft.com/office/drawing/2014/main" id="{D632A891-CF78-2644-A297-28817BD9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Der Dampfwagen</a:t>
            </a:r>
            <a:endParaRPr lang="de-CH" altLang="de-DE" dirty="0"/>
          </a:p>
        </p:txBody>
      </p:sp>
      <p:pic>
        <p:nvPicPr>
          <p:cNvPr id="25603" name="Inhaltsplatzhalter 13" descr="universum.jpg">
            <a:extLst>
              <a:ext uri="{FF2B5EF4-FFF2-40B4-BE49-F238E27FC236}">
                <a16:creationId xmlns:a16="http://schemas.microsoft.com/office/drawing/2014/main" id="{31C2AFA0-EB78-3F43-A5D3-65E1EA3CA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2235200"/>
            <a:ext cx="4937125" cy="36544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9F5489C-7E6C-1445-A450-D61C692A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ca. 200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5605" name="Inhaltsplatzhalter 14">
            <a:extLst>
              <a:ext uri="{FF2B5EF4-FFF2-40B4-BE49-F238E27FC236}">
                <a16:creationId xmlns:a16="http://schemas.microsoft.com/office/drawing/2014/main" id="{38886EDA-88BA-7641-A10A-86A4ACB882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 dirty="0"/>
              <a:t>Die Dampfmaschine läutet ein neues Zeitalter ein: Die der Maschinen.</a:t>
            </a:r>
          </a:p>
          <a:p>
            <a:pPr eaLnBrk="1" hangingPunct="1"/>
            <a:r>
              <a:rPr lang="de-DE" altLang="de-DE" dirty="0"/>
              <a:t>Es entstanden z.B. erste Dampfwagen, die Vorgänger des Automobils.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56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4">
            <a:extLst>
              <a:ext uri="{FF2B5EF4-FFF2-40B4-BE49-F238E27FC236}">
                <a16:creationId xmlns:a16="http://schemas.microsoft.com/office/drawing/2014/main" id="{43836F80-EEEE-3942-9165-990DE827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Strom</a:t>
            </a:r>
            <a:endParaRPr lang="de-CH" altLang="de-DE"/>
          </a:p>
        </p:txBody>
      </p:sp>
      <p:pic>
        <p:nvPicPr>
          <p:cNvPr id="26627" name="Inhaltsplatzhalter 13" descr="universum.jpg">
            <a:extLst>
              <a:ext uri="{FF2B5EF4-FFF2-40B4-BE49-F238E27FC236}">
                <a16:creationId xmlns:a16="http://schemas.microsoft.com/office/drawing/2014/main" id="{491EC52F-96EB-6E46-9FAB-859FC42598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1975" y="2209800"/>
            <a:ext cx="2228850" cy="37052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721C5E0-8E07-774F-B2AD-298F99FC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ca. 150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6629" name="Inhaltsplatzhalter 14">
            <a:extLst>
              <a:ext uri="{FF2B5EF4-FFF2-40B4-BE49-F238E27FC236}">
                <a16:creationId xmlns:a16="http://schemas.microsoft.com/office/drawing/2014/main" id="{AB47A509-E0E7-4A45-9E0A-1B3762E7044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/>
              <a:t>Jetzt konnte man den elektrischen Strom für praktische Dinge nutzen.</a:t>
            </a:r>
          </a:p>
          <a:p>
            <a:pPr eaLnBrk="1" hangingPunct="1"/>
            <a:r>
              <a:rPr lang="de-DE" altLang="de-DE"/>
              <a:t>So erfand man den Telegraph (Morse) und auch die Glühlampe und erste Elektromotoren.</a:t>
            </a:r>
            <a:endParaRPr lang="de-CH" altLang="de-DE"/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66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>
            <a:extLst>
              <a:ext uri="{FF2B5EF4-FFF2-40B4-BE49-F238E27FC236}">
                <a16:creationId xmlns:a16="http://schemas.microsoft.com/office/drawing/2014/main" id="{BD6DFD0B-87CC-994C-941E-11E30908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Personal Computer</a:t>
            </a:r>
            <a:endParaRPr lang="de-CH" altLang="de-DE"/>
          </a:p>
        </p:txBody>
      </p:sp>
      <p:pic>
        <p:nvPicPr>
          <p:cNvPr id="27651" name="Inhaltsplatzhalter 13" descr="universum.jpg">
            <a:extLst>
              <a:ext uri="{FF2B5EF4-FFF2-40B4-BE49-F238E27FC236}">
                <a16:creationId xmlns:a16="http://schemas.microsoft.com/office/drawing/2014/main" id="{F90F1AF2-1922-664A-817E-63BD4D5F94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563" y="2420938"/>
            <a:ext cx="4256087" cy="309562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9862A0A-C35D-0B48-8DFE-AEAB2FCF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ca. 42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DA33F6F3-E713-4E47-9937-25B7AB8D84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Aus riesigen Rechenmaschinen mit sehr geringer Leistung, konnte 1976 der erste PC mit Tastatur und einem umfunktionierten Fernsehgerät in Produktion gehen. Dieser erste PC </a:t>
            </a:r>
            <a:r>
              <a:rPr lang="de-DE" dirty="0" err="1"/>
              <a:t>hiess</a:t>
            </a:r>
            <a:r>
              <a:rPr lang="de-DE" dirty="0"/>
              <a:t> Apple I.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7654" name="Textfeld 5">
            <a:extLst>
              <a:ext uri="{FF2B5EF4-FFF2-40B4-BE49-F238E27FC236}">
                <a16:creationId xmlns:a16="http://schemas.microsoft.com/office/drawing/2014/main" id="{C03A01CE-6684-A947-88FA-F3F72C11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24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  <a:latin typeface="Calibri" panose="020F0502020204030204" pitchFamily="34" charset="0"/>
              </a:rPr>
              <a:t>Apple 2</a:t>
            </a:r>
            <a:endParaRPr lang="de-CH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>
            <a:extLst>
              <a:ext uri="{FF2B5EF4-FFF2-40B4-BE49-F238E27FC236}">
                <a16:creationId xmlns:a16="http://schemas.microsoft.com/office/drawing/2014/main" id="{297F8E74-6ABD-0C44-A11F-E7593869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33437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Handy</a:t>
            </a:r>
            <a:endParaRPr lang="de-CH" alt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12C406B-B0C7-8248-BCBA-F560FAF8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Heute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8677" name="Inhaltsplatzhalter 14">
            <a:extLst>
              <a:ext uri="{FF2B5EF4-FFF2-40B4-BE49-F238E27FC236}">
                <a16:creationId xmlns:a16="http://schemas.microsoft.com/office/drawing/2014/main" id="{2B469EF5-CF6E-D543-AC7E-2360B5BBC58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 dirty="0"/>
              <a:t>Von der selben Firma wie der erste PC wird das heutige iPhone hergestellt. </a:t>
            </a:r>
          </a:p>
          <a:p>
            <a:pPr eaLnBrk="1" hangingPunct="1"/>
            <a:r>
              <a:rPr lang="de-DE" altLang="de-DE" dirty="0"/>
              <a:t>Das iPhone X verfügt mit seinen 3GB Arbeitsspeicher um das ca. 60 000-fache des ersten PCs.</a:t>
            </a:r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D67BE9-6A6A-514D-A990-87BECF13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775"/>
            <a:ext cx="23114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867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4">
            <a:extLst>
              <a:ext uri="{FF2B5EF4-FFF2-40B4-BE49-F238E27FC236}">
                <a16:creationId xmlns:a16="http://schemas.microsoft.com/office/drawing/2014/main" id="{7FA5AC50-9E30-7843-9BBB-28BE6FD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Das Universum</a:t>
            </a:r>
            <a:endParaRPr lang="de-CH" altLang="de-DE"/>
          </a:p>
        </p:txBody>
      </p:sp>
      <p:pic>
        <p:nvPicPr>
          <p:cNvPr id="12291" name="Inhaltsplatzhalter 13" descr="universum.jpg">
            <a:extLst>
              <a:ext uri="{FF2B5EF4-FFF2-40B4-BE49-F238E27FC236}">
                <a16:creationId xmlns:a16="http://schemas.microsoft.com/office/drawing/2014/main" id="{3B33CFDB-5769-5F49-9E60-647CACD179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85975"/>
            <a:ext cx="4978400" cy="3952875"/>
          </a:xfrm>
        </p:spPr>
      </p:pic>
      <p:sp>
        <p:nvSpPr>
          <p:cNvPr id="12292" name="Inhaltsplatzhalter 10">
            <a:extLst>
              <a:ext uri="{FF2B5EF4-FFF2-40B4-BE49-F238E27FC236}">
                <a16:creationId xmlns:a16="http://schemas.microsoft.com/office/drawing/2014/main" id="{E1B9DBB6-B1C9-A84F-827E-6E123C184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455987" cy="863600"/>
          </a:xfrm>
        </p:spPr>
        <p:txBody>
          <a:bodyPr/>
          <a:lstStyle/>
          <a:p>
            <a:pPr eaLnBrk="1" hangingPunct="1"/>
            <a:r>
              <a:rPr lang="de-CH" altLang="de-DE" sz="3000"/>
              <a:t>14 Milliarden Jahre</a:t>
            </a:r>
          </a:p>
          <a:p>
            <a:pPr eaLnBrk="1" hangingPunct="1"/>
            <a:endParaRPr lang="de-CH" altLang="de-DE"/>
          </a:p>
          <a:p>
            <a:pPr eaLnBrk="1" hangingPunct="1"/>
            <a:endParaRPr lang="de-CH" altLang="de-DE"/>
          </a:p>
        </p:txBody>
      </p:sp>
      <p:sp>
        <p:nvSpPr>
          <p:cNvPr id="12293" name="Inhaltsplatzhalter 14">
            <a:extLst>
              <a:ext uri="{FF2B5EF4-FFF2-40B4-BE49-F238E27FC236}">
                <a16:creationId xmlns:a16="http://schemas.microsoft.com/office/drawing/2014/main" id="{A6BD6F8D-C6F4-C547-8E4C-BC06AF71AD0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CH" altLang="de-DE"/>
              <a:t>Forscher gehen davon aus, dass das Universum durch den Urknall entstanden ist.</a:t>
            </a:r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146989-2E5E-9145-B188-13F913E6F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1413" y="908050"/>
            <a:ext cx="4979987" cy="4926013"/>
          </a:xfrm>
        </p:spPr>
        <p:txBody>
          <a:bodyPr/>
          <a:lstStyle/>
          <a:p>
            <a:pPr eaLnBrk="1" hangingPunct="1"/>
            <a:r>
              <a:rPr lang="de-DE" altLang="de-DE" sz="34400"/>
              <a:t> ?</a:t>
            </a:r>
            <a:endParaRPr lang="de-CH" altLang="de-DE" sz="3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>
            <a:extLst>
              <a:ext uri="{FF2B5EF4-FFF2-40B4-BE49-F238E27FC236}">
                <a16:creationId xmlns:a16="http://schemas.microsoft.com/office/drawing/2014/main" id="{043A99B0-A651-694A-B824-7161948C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Sonne</a:t>
            </a:r>
            <a:endParaRPr lang="de-CH" alt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CB5BAEF-2637-D549-B30A-EC2C07DF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4.6 Milliarden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0D990594-A4AE-1249-906E-80A074D9E0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Ohne Sonne wäre kein leben auf der Erde möglich.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In ca. 12 Milliarden Jahren entwickelt sie sich zu einem roten Reisen, danach in einen </a:t>
            </a:r>
            <a:r>
              <a:rPr lang="de-DE" dirty="0" err="1"/>
              <a:t>weissen</a:t>
            </a:r>
            <a:r>
              <a:rPr lang="de-DE" dirty="0"/>
              <a:t> Zwerg und verschwindet dann.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pic>
        <p:nvPicPr>
          <p:cNvPr id="13317" name="Inhaltsplatzhalter 6" descr="sonne.jpg">
            <a:extLst>
              <a:ext uri="{FF2B5EF4-FFF2-40B4-BE49-F238E27FC236}">
                <a16:creationId xmlns:a16="http://schemas.microsoft.com/office/drawing/2014/main" id="{8A18A345-0AE7-FD48-AAC2-D646AB6A5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916832"/>
            <a:ext cx="4978400" cy="3981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>
            <a:extLst>
              <a:ext uri="{FF2B5EF4-FFF2-40B4-BE49-F238E27FC236}">
                <a16:creationId xmlns:a16="http://schemas.microsoft.com/office/drawing/2014/main" id="{46EA0461-F475-EA44-94B0-4A2545D5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Die Erde</a:t>
            </a:r>
            <a:endParaRPr lang="de-CH" altLang="de-DE"/>
          </a:p>
        </p:txBody>
      </p:sp>
      <p:pic>
        <p:nvPicPr>
          <p:cNvPr id="14339" name="Inhaltsplatzhalter 13" descr="universum.jpg">
            <a:extLst>
              <a:ext uri="{FF2B5EF4-FFF2-40B4-BE49-F238E27FC236}">
                <a16:creationId xmlns:a16="http://schemas.microsoft.com/office/drawing/2014/main" id="{504266F7-FF8B-5C49-92E5-B6F8BA8923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195513"/>
            <a:ext cx="4978400" cy="3733800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CFD24DA-B352-DD4E-AC79-4DC3B1B63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4.6 Milliarden Jahre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4341" name="Inhaltsplatzhalter 14">
            <a:extLst>
              <a:ext uri="{FF2B5EF4-FFF2-40B4-BE49-F238E27FC236}">
                <a16:creationId xmlns:a16="http://schemas.microsoft.com/office/drawing/2014/main" id="{0BCDE94B-D680-5A48-9F3B-77A6087E7BD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CH" altLang="de-DE"/>
              <a:t>Die Erde entstand mit der Sonne, hat sich aber während Jahrmilliarden immer weiter entwickelt, bis sie die heutige Gestalt annahm.</a:t>
            </a:r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3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4">
            <a:extLst>
              <a:ext uri="{FF2B5EF4-FFF2-40B4-BE49-F238E27FC236}">
                <a16:creationId xmlns:a16="http://schemas.microsoft.com/office/drawing/2014/main" id="{0D6D37C8-F6DD-3341-9D52-47ECD059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Ammoniten</a:t>
            </a:r>
            <a:endParaRPr lang="de-CH" altLang="de-DE"/>
          </a:p>
        </p:txBody>
      </p:sp>
      <p:pic>
        <p:nvPicPr>
          <p:cNvPr id="15363" name="Inhaltsplatzhalter 13" descr="universum.jpg">
            <a:extLst>
              <a:ext uri="{FF2B5EF4-FFF2-40B4-BE49-F238E27FC236}">
                <a16:creationId xmlns:a16="http://schemas.microsoft.com/office/drawing/2014/main" id="{C676D3C0-3198-1B4D-902A-AFB3CEA01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84438"/>
            <a:ext cx="4978400" cy="3155950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0D2148B-8B42-7545-8115-2C56AE98B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400 Millionen Jahre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DCBB3608-CB62-C447-8031-FBECA050DF5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Neuste Forschungen gehen davon aus, dass erste ganz einfache Bakterien schon vor über 3 Mrd. Jahren in der sogenannten </a:t>
            </a:r>
            <a:r>
              <a:rPr lang="de-CH" dirty="0" err="1"/>
              <a:t>Ursuppe</a:t>
            </a:r>
            <a:r>
              <a:rPr lang="de-CH" dirty="0"/>
              <a:t> entstanden ist.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Richtige Tiere wie Ammoniten entstanden erst später.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>
            <a:extLst>
              <a:ext uri="{FF2B5EF4-FFF2-40B4-BE49-F238E27FC236}">
                <a16:creationId xmlns:a16="http://schemas.microsoft.com/office/drawing/2014/main" id="{05D7EECF-7BAC-914C-A6E0-D072DE2B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Die Dinosaurier</a:t>
            </a:r>
            <a:endParaRPr lang="de-CH" altLang="de-DE"/>
          </a:p>
        </p:txBody>
      </p:sp>
      <p:pic>
        <p:nvPicPr>
          <p:cNvPr id="16387" name="Inhaltsplatzhalter 13" descr="universum.jpg">
            <a:extLst>
              <a:ext uri="{FF2B5EF4-FFF2-40B4-BE49-F238E27FC236}">
                <a16:creationId xmlns:a16="http://schemas.microsoft.com/office/drawing/2014/main" id="{322223D7-4547-8147-8485-3B5B1C45D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2209800"/>
            <a:ext cx="4937125" cy="3306763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14A4253-83D3-144F-A307-2510A891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65 Millionen Jahre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36165E3-4752-EF4F-BD6A-DC86A79A2C1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Die Dinosaurier haben unseren Planet unwahrscheinlich lang bevölkert.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Die ersten Dinos sind vor 230 Mio. Jahren entstanden.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Vor 65 Mio. Jahren sind sie ausgestorben, was den Säugetieren ermöglichte, sich durchzusetzen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4">
            <a:extLst>
              <a:ext uri="{FF2B5EF4-FFF2-40B4-BE49-F238E27FC236}">
                <a16:creationId xmlns:a16="http://schemas.microsoft.com/office/drawing/2014/main" id="{47DF7B74-8A9F-D847-A673-950C198F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Der Mensch</a:t>
            </a:r>
            <a:endParaRPr lang="de-CH" altLang="de-DE"/>
          </a:p>
        </p:txBody>
      </p:sp>
      <p:pic>
        <p:nvPicPr>
          <p:cNvPr id="17411" name="Inhaltsplatzhalter 13" descr="universum.jpg">
            <a:extLst>
              <a:ext uri="{FF2B5EF4-FFF2-40B4-BE49-F238E27FC236}">
                <a16:creationId xmlns:a16="http://schemas.microsoft.com/office/drawing/2014/main" id="{B7ECCC71-2B82-BC44-8F81-1AB0AC874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2195513"/>
            <a:ext cx="2592388" cy="3733800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00904A0-F73E-ED43-A069-39E29370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2 Millionen Jahre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7413" name="Inhaltsplatzhalter 14">
            <a:extLst>
              <a:ext uri="{FF2B5EF4-FFF2-40B4-BE49-F238E27FC236}">
                <a16:creationId xmlns:a16="http://schemas.microsoft.com/office/drawing/2014/main" id="{C16D5FDF-7895-F243-840F-4E0FB4D3F02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/>
              <a:t>Die Entwicklung des Menschen ist sehr komplex. </a:t>
            </a:r>
          </a:p>
          <a:p>
            <a:pPr eaLnBrk="1" hangingPunct="1"/>
            <a:r>
              <a:rPr lang="de-DE" altLang="de-DE"/>
              <a:t>Homo Erectus kann als der erste aufrecht gehende Mensch bezeichnet werden und ist unser und der Neandertaler Vorfahr.</a:t>
            </a:r>
            <a:endParaRPr lang="de-CH" altLang="de-DE"/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4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4">
            <a:extLst>
              <a:ext uri="{FF2B5EF4-FFF2-40B4-BE49-F238E27FC236}">
                <a16:creationId xmlns:a16="http://schemas.microsoft.com/office/drawing/2014/main" id="{5685A7D8-7F49-474D-A0D1-A90DAAEC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82" y="4857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Erste Siedlungen</a:t>
            </a:r>
            <a:br>
              <a:rPr lang="de-DE" altLang="de-DE" dirty="0"/>
            </a:br>
            <a:r>
              <a:rPr lang="de-DE" altLang="de-DE" sz="3600" dirty="0"/>
              <a:t>8000 </a:t>
            </a:r>
            <a:r>
              <a:rPr lang="de-DE" altLang="de-DE" sz="3600" dirty="0" err="1"/>
              <a:t>v.Chr</a:t>
            </a:r>
            <a:r>
              <a:rPr lang="de-DE" altLang="de-DE" sz="3600" dirty="0"/>
              <a:t> </a:t>
            </a:r>
            <a:endParaRPr lang="de-CH" altLang="de-DE" dirty="0"/>
          </a:p>
        </p:txBody>
      </p:sp>
      <p:pic>
        <p:nvPicPr>
          <p:cNvPr id="18435" name="Inhaltsplatzhalter 13" descr="universum.jpg">
            <a:extLst>
              <a:ext uri="{FF2B5EF4-FFF2-40B4-BE49-F238E27FC236}">
                <a16:creationId xmlns:a16="http://schemas.microsoft.com/office/drawing/2014/main" id="{7D448A76-0315-1148-BE42-6AE31C35A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3165475"/>
            <a:ext cx="4937125" cy="1793875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0564BAA-3CA0-0E49-96E0-6ABDF8FB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10 000 Jahre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8437" name="Inhaltsplatzhalter 14">
            <a:extLst>
              <a:ext uri="{FF2B5EF4-FFF2-40B4-BE49-F238E27FC236}">
                <a16:creationId xmlns:a16="http://schemas.microsoft.com/office/drawing/2014/main" id="{EADC68D8-85A4-024C-8964-D6E7D2724E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 dirty="0"/>
              <a:t>Der moderne Mensch, der Homo Sapiens entstand vor 200 000 – 40 000 Jahren. </a:t>
            </a:r>
          </a:p>
          <a:p>
            <a:pPr eaLnBrk="1" hangingPunct="1"/>
            <a:r>
              <a:rPr lang="de-DE" altLang="de-DE" dirty="0"/>
              <a:t>In der Jungsteinzeit werden die Menschen sesshaft. Sie beginnen Ackerbau und Viehzucht zu treiben.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84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>
            <a:extLst>
              <a:ext uri="{FF2B5EF4-FFF2-40B4-BE49-F238E27FC236}">
                <a16:creationId xmlns:a16="http://schemas.microsoft.com/office/drawing/2014/main" id="{E3B125BD-6670-1C42-895F-A3B8D60D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Die Ägypter</a:t>
            </a:r>
            <a:br>
              <a:rPr lang="de-DE" altLang="de-DE" dirty="0"/>
            </a:br>
            <a:r>
              <a:rPr lang="de-DE" altLang="de-DE" sz="2800" dirty="0"/>
              <a:t>2500 v.Chr.</a:t>
            </a:r>
            <a:endParaRPr lang="de-CH" altLang="de-DE" sz="2800" dirty="0"/>
          </a:p>
        </p:txBody>
      </p:sp>
      <p:pic>
        <p:nvPicPr>
          <p:cNvPr id="19459" name="Inhaltsplatzhalter 13" descr="universum.jpg">
            <a:extLst>
              <a:ext uri="{FF2B5EF4-FFF2-40B4-BE49-F238E27FC236}">
                <a16:creationId xmlns:a16="http://schemas.microsoft.com/office/drawing/2014/main" id="{9489E56C-2BBD-A242-829B-3419CE5DD2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838" y="2420938"/>
            <a:ext cx="4937125" cy="3282950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48B4C02-D647-6C4A-9EFC-CF6FECFC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628775"/>
            <a:ext cx="3095625" cy="863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/>
              <a:t>Vor 4 500 Jahren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9461" name="Inhaltsplatzhalter 14">
            <a:extLst>
              <a:ext uri="{FF2B5EF4-FFF2-40B4-BE49-F238E27FC236}">
                <a16:creationId xmlns:a16="http://schemas.microsoft.com/office/drawing/2014/main" id="{38C59B65-06E2-AB41-96B6-0989DB98FD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063" y="2636838"/>
            <a:ext cx="3095625" cy="3887787"/>
          </a:xfrm>
        </p:spPr>
        <p:txBody>
          <a:bodyPr/>
          <a:lstStyle/>
          <a:p>
            <a:pPr eaLnBrk="1" hangingPunct="1"/>
            <a:r>
              <a:rPr lang="de-DE" altLang="de-DE"/>
              <a:t>Erste Hochkulturen wie die Ägypter und die Sumerer sind entstanden. Die Völker verfügen schon über grosses Wissen.</a:t>
            </a:r>
          </a:p>
          <a:p>
            <a:pPr eaLnBrk="1" hangingPunct="1"/>
            <a:r>
              <a:rPr lang="de-DE" altLang="de-DE"/>
              <a:t>Die Ägypter bauen die drei grossen Pyramiden von Gizeh. </a:t>
            </a:r>
            <a:endParaRPr lang="de-CH" altLang="de-DE"/>
          </a:p>
          <a:p>
            <a:pPr eaLnBrk="1" hangingPunct="1"/>
            <a:endParaRPr lang="de-CH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461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Macintosh PowerPoint</Application>
  <PresentationFormat>Bildschirmpräsentation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Reise durch die Zeit</vt:lpstr>
      <vt:lpstr>Das Universum</vt:lpstr>
      <vt:lpstr>Unsere Sonne</vt:lpstr>
      <vt:lpstr>Die Erde</vt:lpstr>
      <vt:lpstr>Ammoniten</vt:lpstr>
      <vt:lpstr>Die Dinosaurier</vt:lpstr>
      <vt:lpstr>Der Mensch</vt:lpstr>
      <vt:lpstr>Erste Siedlungen 8000 v.Chr </vt:lpstr>
      <vt:lpstr>Die Ägypter 2500 v.Chr.</vt:lpstr>
      <vt:lpstr>Die Griechen ca. 500 v.Chr</vt:lpstr>
      <vt:lpstr>Die Römer um das Jahr 0</vt:lpstr>
      <vt:lpstr>Jesus von Nazaret Jahr 0</vt:lpstr>
      <vt:lpstr>Mohamed</vt:lpstr>
      <vt:lpstr>Das Mittelalter</vt:lpstr>
      <vt:lpstr>Kolumbus 1492: Entdeckung Amerikas</vt:lpstr>
      <vt:lpstr>Der Dampfwagen</vt:lpstr>
      <vt:lpstr>Strom</vt:lpstr>
      <vt:lpstr>Personal Computer</vt:lpstr>
      <vt:lpstr>Handy</vt:lpstr>
      <vt:lpstr>PowerPoint-Präsentation</vt:lpstr>
    </vt:vector>
  </TitlesOfParts>
  <Company>Firmenname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Universum</dc:title>
  <dc:creator>Benutzer</dc:creator>
  <cp:lastModifiedBy>Microsoft Office-Benutzer</cp:lastModifiedBy>
  <cp:revision>30</cp:revision>
  <cp:lastPrinted>2018-08-16T18:52:20Z</cp:lastPrinted>
  <dcterms:created xsi:type="dcterms:W3CDTF">2011-08-18T20:30:22Z</dcterms:created>
  <dcterms:modified xsi:type="dcterms:W3CDTF">2018-08-17T04:43:44Z</dcterms:modified>
</cp:coreProperties>
</file>